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354" r:id="rId3"/>
    <p:sldId id="365" r:id="rId4"/>
    <p:sldId id="363" r:id="rId5"/>
    <p:sldId id="288" r:id="rId6"/>
    <p:sldId id="277" r:id="rId7"/>
    <p:sldId id="307" r:id="rId8"/>
    <p:sldId id="289" r:id="rId9"/>
    <p:sldId id="287" r:id="rId10"/>
    <p:sldId id="280" r:id="rId11"/>
    <p:sldId id="262" r:id="rId12"/>
    <p:sldId id="264" r:id="rId13"/>
    <p:sldId id="279" r:id="rId14"/>
    <p:sldId id="282" r:id="rId15"/>
    <p:sldId id="362" r:id="rId16"/>
    <p:sldId id="272" r:id="rId17"/>
    <p:sldId id="331" r:id="rId18"/>
    <p:sldId id="271" r:id="rId19"/>
    <p:sldId id="273" r:id="rId20"/>
    <p:sldId id="366" r:id="rId21"/>
    <p:sldId id="269" r:id="rId22"/>
    <p:sldId id="368" r:id="rId23"/>
    <p:sldId id="370" r:id="rId24"/>
    <p:sldId id="369" r:id="rId25"/>
    <p:sldId id="371" r:id="rId26"/>
    <p:sldId id="373" r:id="rId27"/>
    <p:sldId id="367" r:id="rId28"/>
    <p:sldId id="275" r:id="rId29"/>
    <p:sldId id="274" r:id="rId30"/>
    <p:sldId id="311" r:id="rId31"/>
    <p:sldId id="346" r:id="rId32"/>
    <p:sldId id="352" r:id="rId33"/>
    <p:sldId id="333" r:id="rId34"/>
    <p:sldId id="360" r:id="rId35"/>
    <p:sldId id="372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47" autoAdjust="0"/>
    <p:restoredTop sz="95707"/>
  </p:normalViewPr>
  <p:slideViewPr>
    <p:cSldViewPr snapToGrid="0" snapToObjects="1">
      <p:cViewPr>
        <p:scale>
          <a:sx n="72" d="100"/>
          <a:sy n="72" d="100"/>
        </p:scale>
        <p:origin x="450" y="66"/>
      </p:cViewPr>
      <p:guideLst/>
    </p:cSldViewPr>
  </p:slideViewPr>
  <p:outlineViewPr>
    <p:cViewPr>
      <p:scale>
        <a:sx n="33" d="100"/>
        <a:sy n="33" d="100"/>
      </p:scale>
      <p:origin x="0" y="-48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42252-2DEB-DE45-83D4-E3C0F576D50C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73ADD-03D5-C646-A07F-42ABBA939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14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041B5-D2AE-2E49-B1A1-4EA90626D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D153CF-6858-F54F-8384-EA8E2B661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3C0AAF-E0BE-8447-BD36-D9BC5BB4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943055-C7C6-0640-9AEE-10F3A739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BF19CD-24A2-5845-A478-8A9701B4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3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F8F4C7-88EA-784B-9DB9-E8C2AA59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CB09B9-94F3-EA48-A62B-C82672731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CEC15A-186D-9E42-853F-AE722BAD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CF28F3-0422-CF48-BCF9-6AF76391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0EC00B-9BDB-BD48-B0C2-FB4D330D1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9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355D897-B168-A942-9B7C-98B187096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E062385-D17C-564F-BD0F-E13C148E3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33F257-0143-664B-86D1-F18DC842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49EA81-4B23-BE4E-9D63-B0BB1D02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72BA3F-DA3B-254A-BA51-CDBE388D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48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96036-9904-2E48-B41D-A6E01BC4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DA4FA6-009F-3445-A47A-24D47FCBA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3E4523-22FE-8347-A17D-D149F630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B7CFA6-3AE9-BD4F-85BF-423810D7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A61398-BC17-8644-8046-80F48B20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0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00972B-7964-504D-A9A8-514BB00F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E10635-CAF2-6749-B0BF-50452DC9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6C293D-6455-D14E-8DFA-B8E9B6EAB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75AED0-97C8-7E43-BEBF-5C4C3270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C87624-9372-2A4C-9B1C-04FBF811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9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D198E-F030-F347-A035-06184824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363946-FDA4-F44B-AEE4-0CAE9C922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2CFE56-A9A1-AB42-BB89-1FBCA0F61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C83E366-8EAE-3E42-B3EA-319F7FC0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82E9A0-E345-1841-96A2-5FF7C75F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3E86AF-CB48-ED44-9475-7DC272B5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2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EC2C3-03E3-014E-91E2-A7D397BE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8CA94E-8403-1445-BF82-5CB14A5BB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3A79AB-1AAC-5842-889F-CE2B1E436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605B0A6-2368-E044-AE12-3A5C63759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1F86B0D-B7AC-924B-89C5-37B77B567D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C46D9F4-32E4-2840-92F9-74DCEABC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328F2B-5629-0A42-A80B-86FEB5B3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0745516-E270-D348-AF22-F9373FBC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3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F2AFA7-B163-314A-9E79-D37028222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1BDCB52-85A3-154B-8F1B-6D392760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C56C00-AAE8-BD48-A8AB-C36A46263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A34486-5D04-184F-94E0-342C5D4A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0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AC6EE56-7557-7445-A35F-420173FE7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A9254D5-53E4-D74E-A025-AB127FD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C1BC5D-8DF3-4343-8BCA-ED0C6652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9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BF006-9D44-8F4B-B0F8-ED49763E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212C1E-9FE6-1948-B342-4EAB36582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EED091-E32C-424E-B03A-BC9B1DBEA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A23C34-D5EB-8B4B-B830-47976813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AE3857-74BB-F94C-857B-3A3F36CC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D1B542-5BD4-F445-A057-6421E284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5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AFE1E3-DB43-6F48-97EF-C83DA5DB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C76CAE0-00A7-E147-8774-209716C6C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328B89-CD81-5D4B-9D69-71C0FE123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E405CE-402E-704C-8840-639E28AD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DB41F9-8867-1E46-AFDC-46EDB51F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C3C649-43A9-3848-9B4B-B48F9CEE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1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42C488A-0B90-1E49-B240-12096CE3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33BE12-D89B-9548-B1DC-7C883AA66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F0E0A-64CE-B24A-9B0C-6658EFE55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AA7AC-E3AC-DA44-857F-FDE51AC8BB2F}" type="datetimeFigureOut">
              <a:rPr lang="it-IT" smtClean="0"/>
              <a:t>25/04/2023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4FF272-BA45-2540-A937-123ABD2C7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982A3B-2D4E-684E-B9A6-06963ACBA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3A660-D96C-984A-A299-91839A440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02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9B6558-FBCA-EF47-9120-9AAEE036B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62" y="3137678"/>
            <a:ext cx="3017476" cy="301747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0D91D07-4261-78EF-38E8-D0F7F96B6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2846"/>
            <a:ext cx="9144000" cy="2387600"/>
          </a:xfrm>
        </p:spPr>
        <p:txBody>
          <a:bodyPr>
            <a:normAutofit/>
          </a:bodyPr>
          <a:lstStyle/>
          <a:p>
            <a:r>
              <a:rPr lang="it-IT" sz="4800" dirty="0">
                <a:latin typeface="Grotesque Light" panose="020B0304020202020204" pitchFamily="34" charset="0"/>
              </a:rPr>
              <a:t>The </a:t>
            </a:r>
            <a:r>
              <a:rPr lang="it-IT" sz="4800" dirty="0" err="1">
                <a:latin typeface="Grotesque Light" panose="020B0304020202020204" pitchFamily="34" charset="0"/>
              </a:rPr>
              <a:t>role</a:t>
            </a:r>
            <a:r>
              <a:rPr lang="it-IT" sz="4800" dirty="0">
                <a:latin typeface="Grotesque Light" panose="020B0304020202020204" pitchFamily="34" charset="0"/>
              </a:rPr>
              <a:t> of Venice Calls </a:t>
            </a:r>
            <a:br>
              <a:rPr lang="it-IT" sz="4800" dirty="0">
                <a:latin typeface="Grotesque Light" panose="020B0304020202020204" pitchFamily="34" charset="0"/>
              </a:rPr>
            </a:br>
            <a:r>
              <a:rPr lang="it-IT" sz="4800" dirty="0" err="1">
                <a:latin typeface="Grotesque Light" panose="020B0304020202020204" pitchFamily="34" charset="0"/>
              </a:rPr>
              <a:t>before</a:t>
            </a:r>
            <a:r>
              <a:rPr lang="it-IT" sz="4800" dirty="0">
                <a:latin typeface="Grotesque Light" panose="020B0304020202020204" pitchFamily="34" charset="0"/>
              </a:rPr>
              <a:t>, during, and after </a:t>
            </a:r>
            <a:br>
              <a:rPr lang="it-IT" sz="4800" dirty="0">
                <a:latin typeface="Grotesque Light" panose="020B0304020202020204" pitchFamily="34" charset="0"/>
              </a:rPr>
            </a:br>
            <a:r>
              <a:rPr lang="it-IT" sz="4800" dirty="0">
                <a:latin typeface="Grotesque Light" panose="020B0304020202020204" pitchFamily="34" charset="0"/>
              </a:rPr>
              <a:t>2019 </a:t>
            </a:r>
            <a:r>
              <a:rPr lang="it-IT" sz="4800" i="1" dirty="0">
                <a:latin typeface="Grotesque Light" panose="020B0304020202020204" pitchFamily="34" charset="0"/>
              </a:rPr>
              <a:t>Acqua Alta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46AD3C-5B7D-A0AB-714F-4BDCEBBA38D8}"/>
              </a:ext>
            </a:extLst>
          </p:cNvPr>
          <p:cNvSpPr txBox="1"/>
          <p:nvPr/>
        </p:nvSpPr>
        <p:spPr>
          <a:xfrm>
            <a:off x="641684" y="6261810"/>
            <a:ext cx="1122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rotesque Light" panose="020B0304020202020204" pitchFamily="34" charset="0"/>
              </a:rPr>
              <a:t>SHELTER Conference – 28th April 2023, Palazzo Zorzi (Venice)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50EC56-89F6-6495-812E-77241BD06CAB}"/>
              </a:ext>
            </a:extLst>
          </p:cNvPr>
          <p:cNvSpPr txBox="1"/>
          <p:nvPr/>
        </p:nvSpPr>
        <p:spPr>
          <a:xfrm>
            <a:off x="641684" y="5816600"/>
            <a:ext cx="11229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Grotesque Light" panose="020B0304020202020204" pitchFamily="34" charset="0"/>
              </a:rPr>
              <a:t>Speaker: Sebastiano </a:t>
            </a:r>
            <a:r>
              <a:rPr lang="it-IT" sz="1600" dirty="0" err="1">
                <a:latin typeface="Grotesque Light" panose="020B0304020202020204" pitchFamily="34" charset="0"/>
              </a:rPr>
              <a:t>Cognolato</a:t>
            </a:r>
            <a:r>
              <a:rPr lang="it-IT" sz="1600" dirty="0">
                <a:latin typeface="Grotesque Light" panose="020B0304020202020204" pitchFamily="34" charset="0"/>
              </a:rPr>
              <a:t> | Co-founder and </a:t>
            </a:r>
            <a:r>
              <a:rPr lang="it-IT" sz="1600" dirty="0" err="1">
                <a:latin typeface="Grotesque Light" panose="020B0304020202020204" pitchFamily="34" charset="0"/>
              </a:rPr>
              <a:t>President</a:t>
            </a:r>
            <a:r>
              <a:rPr lang="it-IT" sz="1600" dirty="0">
                <a:latin typeface="Grotesque Light" panose="020B0304020202020204" pitchFamily="34" charset="0"/>
              </a:rPr>
              <a:t> of Venice Calls</a:t>
            </a:r>
          </a:p>
        </p:txBody>
      </p:sp>
    </p:spTree>
    <p:extLst>
      <p:ext uri="{BB962C8B-B14F-4D97-AF65-F5344CB8AC3E}">
        <p14:creationId xmlns:p14="http://schemas.microsoft.com/office/powerpoint/2010/main" val="29894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esterni, cielo, terra, persona&#10;&#10;Descrizione generata automaticamente">
            <a:extLst>
              <a:ext uri="{FF2B5EF4-FFF2-40B4-BE49-F238E27FC236}">
                <a16:creationId xmlns:a16="http://schemas.microsoft.com/office/drawing/2014/main" id="{0C82F38B-39F0-1649-8A3D-25818E112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24" b="14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persona, esterni, cielo, uomo&#10;&#10;Descrizione generata automaticamente">
            <a:extLst>
              <a:ext uri="{FF2B5EF4-FFF2-40B4-BE49-F238E27FC236}">
                <a16:creationId xmlns:a16="http://schemas.microsoft.com/office/drawing/2014/main" id="{ACB0E4EC-AA4F-F943-9D9E-9027CDE8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televisione, interni, schermo&#10;&#10;Descrizione generata automaticamente">
            <a:extLst>
              <a:ext uri="{FF2B5EF4-FFF2-40B4-BE49-F238E27FC236}">
                <a16:creationId xmlns:a16="http://schemas.microsoft.com/office/drawing/2014/main" id="{9ED78725-4A19-6745-AF97-1C5F5BED4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14" b="48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persona, interni, pavimento, parete&#10;&#10;Descrizione generata automaticamente">
            <a:extLst>
              <a:ext uri="{FF2B5EF4-FFF2-40B4-BE49-F238E27FC236}">
                <a16:creationId xmlns:a16="http://schemas.microsoft.com/office/drawing/2014/main" id="{002BE12D-FEE4-D347-A76B-B3A927196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pavimento, interni, parete, sedia&#10;&#10;Descrizione generata automaticamente">
            <a:extLst>
              <a:ext uri="{FF2B5EF4-FFF2-40B4-BE49-F238E27FC236}">
                <a16:creationId xmlns:a16="http://schemas.microsoft.com/office/drawing/2014/main" id="{D2038B50-455A-454C-97DC-9899282FB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0" b="51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567F139-C07C-7651-17BC-C2624CE433E8}"/>
              </a:ext>
            </a:extLst>
          </p:cNvPr>
          <p:cNvSpPr/>
          <p:nvPr/>
        </p:nvSpPr>
        <p:spPr>
          <a:xfrm>
            <a:off x="2438400" y="1027906"/>
            <a:ext cx="7487478" cy="11321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126D3B8-896C-D40F-58F2-C3EF03F87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6600" dirty="0">
                <a:solidFill>
                  <a:schemeClr val="bg1"/>
                </a:solidFill>
                <a:latin typeface="Grotesque Light" panose="020B0304020202020204" pitchFamily="34" charset="0"/>
              </a:rPr>
              <a:t>ACQUA ALTA 2019</a:t>
            </a:r>
          </a:p>
        </p:txBody>
      </p:sp>
    </p:spTree>
    <p:extLst>
      <p:ext uri="{BB962C8B-B14F-4D97-AF65-F5344CB8AC3E}">
        <p14:creationId xmlns:p14="http://schemas.microsoft.com/office/powerpoint/2010/main" val="32433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persona, persone, folla&#10;&#10;Descrizione generata automaticamente">
            <a:extLst>
              <a:ext uri="{FF2B5EF4-FFF2-40B4-BE49-F238E27FC236}">
                <a16:creationId xmlns:a16="http://schemas.microsoft.com/office/drawing/2014/main" id="{DD2CE1C9-DF58-4C46-AED4-E9FE1D30C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2" b="178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9FF699-6C20-F1D4-0F6D-3F505342A1CE}"/>
              </a:ext>
            </a:extLst>
          </p:cNvPr>
          <p:cNvSpPr txBox="1"/>
          <p:nvPr/>
        </p:nvSpPr>
        <p:spPr>
          <a:xfrm>
            <a:off x="9130747" y="6145552"/>
            <a:ext cx="284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San Zan </a:t>
            </a:r>
            <a:r>
              <a:rPr lang="it-IT" dirty="0" err="1">
                <a:solidFill>
                  <a:schemeClr val="bg1"/>
                </a:solidFill>
                <a:latin typeface="Grotesque Light" panose="020B0304020202020204" pitchFamily="34" charset="0"/>
              </a:rPr>
              <a:t>Degolà</a:t>
            </a:r>
            <a:endParaRPr lang="it-IT" dirty="0">
              <a:solidFill>
                <a:schemeClr val="bg1"/>
              </a:solidFill>
              <a:latin typeface="Grotesque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8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figlio, terra, ragazzo&#10;&#10;Descrizione generata automaticamente">
            <a:extLst>
              <a:ext uri="{FF2B5EF4-FFF2-40B4-BE49-F238E27FC236}">
                <a16:creationId xmlns:a16="http://schemas.microsoft.com/office/drawing/2014/main" id="{0A1D2174-D471-2F48-B6CE-74D414424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persona, gruppo, persone&#10;&#10;Descrizione generata automaticamente">
            <a:extLst>
              <a:ext uri="{FF2B5EF4-FFF2-40B4-BE49-F238E27FC236}">
                <a16:creationId xmlns:a16="http://schemas.microsoft.com/office/drawing/2014/main" id="{B8BB3DD2-F9D5-434A-8071-088024BDC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7" b="186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1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persona, interni, tavolo&#10;&#10;Descrizione generata automaticamente">
            <a:extLst>
              <a:ext uri="{FF2B5EF4-FFF2-40B4-BE49-F238E27FC236}">
                <a16:creationId xmlns:a16="http://schemas.microsoft.com/office/drawing/2014/main" id="{A231989F-4225-D047-80EE-3F820CD34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2" b="226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3F85D4-E66F-1C2F-4732-D6B5ED46523B}"/>
              </a:ext>
            </a:extLst>
          </p:cNvPr>
          <p:cNvSpPr txBox="1"/>
          <p:nvPr/>
        </p:nvSpPr>
        <p:spPr>
          <a:xfrm>
            <a:off x="8640417" y="6093407"/>
            <a:ext cx="333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Fondazione Querini </a:t>
            </a:r>
            <a:r>
              <a:rPr lang="it-IT" dirty="0" err="1">
                <a:solidFill>
                  <a:schemeClr val="bg1"/>
                </a:solidFill>
                <a:latin typeface="Grotesque Light" panose="020B0304020202020204" pitchFamily="34" charset="0"/>
              </a:rPr>
              <a:t>Stampalia</a:t>
            </a:r>
            <a:endParaRPr lang="it-IT" dirty="0">
              <a:solidFill>
                <a:schemeClr val="bg1"/>
              </a:solidFill>
              <a:latin typeface="Grotesque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lettera&#10;&#10;Descrizione generata automaticamente">
            <a:extLst>
              <a:ext uri="{FF2B5EF4-FFF2-40B4-BE49-F238E27FC236}">
                <a16:creationId xmlns:a16="http://schemas.microsoft.com/office/drawing/2014/main" id="{1E7F4CE1-973D-1F1B-0AE0-558667277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952"/>
            <a:ext cx="12220495" cy="68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62A123-46BF-4ACB-948F-465C735AABEA}"/>
              </a:ext>
            </a:extLst>
          </p:cNvPr>
          <p:cNvSpPr txBox="1"/>
          <p:nvPr/>
        </p:nvSpPr>
        <p:spPr>
          <a:xfrm>
            <a:off x="8640417" y="6093407"/>
            <a:ext cx="333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Fondazione Querini </a:t>
            </a:r>
            <a:r>
              <a:rPr lang="it-IT" dirty="0" err="1">
                <a:solidFill>
                  <a:schemeClr val="bg1"/>
                </a:solidFill>
                <a:latin typeface="Grotesque Light" panose="020B0304020202020204" pitchFamily="34" charset="0"/>
              </a:rPr>
              <a:t>Stampalia</a:t>
            </a:r>
            <a:endParaRPr lang="it-IT" dirty="0">
              <a:solidFill>
                <a:schemeClr val="bg1"/>
              </a:solidFill>
              <a:latin typeface="Grotesque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interni, persona, parete&#10;&#10;Descrizione generata automaticamente">
            <a:extLst>
              <a:ext uri="{FF2B5EF4-FFF2-40B4-BE49-F238E27FC236}">
                <a16:creationId xmlns:a16="http://schemas.microsoft.com/office/drawing/2014/main" id="{6E69A6AD-3AC0-3448-85E5-8F58A355A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3" b="193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353CF6-928B-2692-7E6E-D72A5E8D4C5A}"/>
              </a:ext>
            </a:extLst>
          </p:cNvPr>
          <p:cNvSpPr txBox="1"/>
          <p:nvPr/>
        </p:nvSpPr>
        <p:spPr>
          <a:xfrm>
            <a:off x="8640417" y="265813"/>
            <a:ext cx="333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Grotesque Light" panose="020B0304020202020204" pitchFamily="34" charset="0"/>
              </a:rPr>
              <a:t>Our</a:t>
            </a:r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 headquarters (Dorsoduro)</a:t>
            </a:r>
          </a:p>
        </p:txBody>
      </p:sp>
    </p:spTree>
    <p:extLst>
      <p:ext uri="{BB962C8B-B14F-4D97-AF65-F5344CB8AC3E}">
        <p14:creationId xmlns:p14="http://schemas.microsoft.com/office/powerpoint/2010/main" val="31990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B0C822-A481-B816-7CA3-A7FB4C120BD4}"/>
              </a:ext>
            </a:extLst>
          </p:cNvPr>
          <p:cNvSpPr txBox="1"/>
          <p:nvPr/>
        </p:nvSpPr>
        <p:spPr>
          <a:xfrm>
            <a:off x="8408405" y="6038816"/>
            <a:ext cx="333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San Giacomo dell’Orio</a:t>
            </a:r>
          </a:p>
        </p:txBody>
      </p:sp>
    </p:spTree>
    <p:extLst>
      <p:ext uri="{BB962C8B-B14F-4D97-AF65-F5344CB8AC3E}">
        <p14:creationId xmlns:p14="http://schemas.microsoft.com/office/powerpoint/2010/main" val="30520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4EFAF5-6F45-7B8C-2CCF-833AD7451620}"/>
              </a:ext>
            </a:extLst>
          </p:cNvPr>
          <p:cNvSpPr txBox="1"/>
          <p:nvPr/>
        </p:nvSpPr>
        <p:spPr>
          <a:xfrm>
            <a:off x="8408405" y="5669484"/>
            <a:ext cx="333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San Giacomo dell’Orio</a:t>
            </a:r>
          </a:p>
        </p:txBody>
      </p:sp>
    </p:spTree>
    <p:extLst>
      <p:ext uri="{BB962C8B-B14F-4D97-AF65-F5344CB8AC3E}">
        <p14:creationId xmlns:p14="http://schemas.microsoft.com/office/powerpoint/2010/main" val="32460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737F9A-8492-82C4-9334-85DCD779A1CE}"/>
              </a:ext>
            </a:extLst>
          </p:cNvPr>
          <p:cNvSpPr txBox="1"/>
          <p:nvPr/>
        </p:nvSpPr>
        <p:spPr>
          <a:xfrm>
            <a:off x="9130747" y="6140013"/>
            <a:ext cx="284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Accademia Bridge</a:t>
            </a:r>
          </a:p>
        </p:txBody>
      </p:sp>
    </p:spTree>
    <p:extLst>
      <p:ext uri="{BB962C8B-B14F-4D97-AF65-F5344CB8AC3E}">
        <p14:creationId xmlns:p14="http://schemas.microsoft.com/office/powerpoint/2010/main" val="38083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E1D713-A453-DB2A-7A74-96D03552872A}"/>
              </a:ext>
            </a:extLst>
          </p:cNvPr>
          <p:cNvSpPr txBox="1"/>
          <p:nvPr/>
        </p:nvSpPr>
        <p:spPr>
          <a:xfrm>
            <a:off x="9130747" y="6140013"/>
            <a:ext cx="284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Riva Ca’ di Dio</a:t>
            </a:r>
          </a:p>
        </p:txBody>
      </p:sp>
    </p:spTree>
    <p:extLst>
      <p:ext uri="{BB962C8B-B14F-4D97-AF65-F5344CB8AC3E}">
        <p14:creationId xmlns:p14="http://schemas.microsoft.com/office/powerpoint/2010/main" val="37597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aria aperta, cielo, persona, persone&#10;&#10;Descrizione generata automaticamente">
            <a:extLst>
              <a:ext uri="{FF2B5EF4-FFF2-40B4-BE49-F238E27FC236}">
                <a16:creationId xmlns:a16="http://schemas.microsoft.com/office/drawing/2014/main" id="{FFE199C5-B36F-6447-BAEF-5E9B96212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" r="9366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5" name="Immagine 4" descr="Immagine che contiene edificio, persona&#10;&#10;Descrizione generata automaticamente">
            <a:extLst>
              <a:ext uri="{FF2B5EF4-FFF2-40B4-BE49-F238E27FC236}">
                <a16:creationId xmlns:a16="http://schemas.microsoft.com/office/drawing/2014/main" id="{D888920A-BF63-EDDA-27FA-50E429C95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35" b="1681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AA9E89-E668-4947-7A70-F01FB1F0A304}"/>
              </a:ext>
            </a:extLst>
          </p:cNvPr>
          <p:cNvSpPr txBox="1"/>
          <p:nvPr/>
        </p:nvSpPr>
        <p:spPr>
          <a:xfrm>
            <a:off x="9130747" y="6140013"/>
            <a:ext cx="284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Osteria della Rivetta (Santa Croce)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AA4795-37E8-8CC0-E87C-D37B03D6EB31}"/>
              </a:ext>
            </a:extLst>
          </p:cNvPr>
          <p:cNvSpPr txBox="1"/>
          <p:nvPr/>
        </p:nvSpPr>
        <p:spPr>
          <a:xfrm>
            <a:off x="212036" y="6278512"/>
            <a:ext cx="284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Grotesque Light" panose="020B0304020202020204" pitchFamily="34" charset="0"/>
              </a:rPr>
              <a:t>Ae Botti (Giudecca)</a:t>
            </a:r>
          </a:p>
        </p:txBody>
      </p:sp>
    </p:spTree>
    <p:extLst>
      <p:ext uri="{BB962C8B-B14F-4D97-AF65-F5344CB8AC3E}">
        <p14:creationId xmlns:p14="http://schemas.microsoft.com/office/powerpoint/2010/main" val="33998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D3D3A7-FB83-B246-AF87-96A22213459F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6600" dirty="0">
                <a:latin typeface="Grotesque Light" panose="020B0304020202020204" pitchFamily="34" charset="0"/>
              </a:rPr>
              <a:t>After Acqua Alta</a:t>
            </a:r>
            <a:endParaRPr lang="it-IT" sz="6600" dirty="0">
              <a:solidFill>
                <a:schemeClr val="bg1"/>
              </a:solidFill>
              <a:latin typeface="Grotesque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persona, esterni&#10;&#10;Descrizione generata automaticamente">
            <a:extLst>
              <a:ext uri="{FF2B5EF4-FFF2-40B4-BE49-F238E27FC236}">
                <a16:creationId xmlns:a16="http://schemas.microsoft.com/office/drawing/2014/main" id="{A7BEDA3F-3CAB-144F-89F3-737F63B6D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65" b="145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id="{63F9DE6D-DB7B-4F48-A85A-9B12F9774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14" b="531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Immagine 2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C0E83E6E-6EDC-0D47-9B95-2A857802A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B45D3CDB-045B-DFC5-A8CB-F46E5D77E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754"/>
            <a:ext cx="12191950" cy="61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terra, cielo, persone&#10;&#10;Descrizione generata automaticamente">
            <a:extLst>
              <a:ext uri="{FF2B5EF4-FFF2-40B4-BE49-F238E27FC236}">
                <a16:creationId xmlns:a16="http://schemas.microsoft.com/office/drawing/2014/main" id="{5E748D1B-F0B6-B64E-A917-63CCED0C6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38" b="30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3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D16F90-CCBA-2459-4C2C-A96A53F4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9999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5F530A-F251-6410-D429-E19095852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2248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edificio, esterni, mattone, pietra&#10;&#10;Descrizione generata automaticamente">
            <a:extLst>
              <a:ext uri="{FF2B5EF4-FFF2-40B4-BE49-F238E27FC236}">
                <a16:creationId xmlns:a16="http://schemas.microsoft.com/office/drawing/2014/main" id="{24FBF6B0-BD76-6148-985C-2C7F40B3F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34" b="135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512EAA0-2780-FE8E-DBF2-529F04922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4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60D90D-B7E3-5B4C-ABC6-1CE933463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621" y="1965742"/>
            <a:ext cx="10956758" cy="2387600"/>
          </a:xfrm>
        </p:spPr>
        <p:txBody>
          <a:bodyPr/>
          <a:lstStyle/>
          <a:p>
            <a:r>
              <a:rPr lang="it-IT" dirty="0">
                <a:latin typeface="Grotesque Light" panose="020B0304020202020204" pitchFamily="34" charset="0"/>
              </a:rPr>
              <a:t>Thank </a:t>
            </a:r>
            <a:r>
              <a:rPr lang="it-IT" dirty="0" err="1">
                <a:latin typeface="Grotesque Light" panose="020B0304020202020204" pitchFamily="34" charset="0"/>
              </a:rPr>
              <a:t>you</a:t>
            </a:r>
            <a:r>
              <a:rPr lang="it-IT" dirty="0">
                <a:latin typeface="Grotesque Light" panose="020B0304020202020204" pitchFamily="34" charset="0"/>
              </a:rPr>
              <a:t> for </a:t>
            </a:r>
            <a:r>
              <a:rPr lang="it-IT" dirty="0" err="1">
                <a:latin typeface="Grotesque Light" panose="020B0304020202020204" pitchFamily="34" charset="0"/>
              </a:rPr>
              <a:t>your</a:t>
            </a:r>
            <a:r>
              <a:rPr lang="it-IT" dirty="0">
                <a:latin typeface="Grotesque Light" panose="020B0304020202020204" pitchFamily="34" charset="0"/>
              </a:rPr>
              <a:t> </a:t>
            </a:r>
            <a:r>
              <a:rPr lang="it-IT" dirty="0" err="1">
                <a:latin typeface="Grotesque Light" panose="020B0304020202020204" pitchFamily="34" charset="0"/>
              </a:rPr>
              <a:t>attention</a:t>
            </a:r>
            <a:endParaRPr lang="it-IT" dirty="0">
              <a:latin typeface="Grotesque Light" panose="020B0304020202020204" pitchFamily="34" charset="0"/>
            </a:endParaRP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5D362902-F976-BF6A-24D7-90665BA3A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0546"/>
            <a:ext cx="9144000" cy="477253"/>
          </a:xfrm>
        </p:spPr>
        <p:txBody>
          <a:bodyPr/>
          <a:lstStyle/>
          <a:p>
            <a:r>
              <a:rPr lang="it-IT" dirty="0">
                <a:latin typeface="Grotesque Light" panose="020B0304020202020204" pitchFamily="34" charset="0"/>
              </a:rPr>
              <a:t>www.venicecalls.com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1812FD-A039-3E18-8589-6AE880C5B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229" y="269458"/>
            <a:ext cx="3159542" cy="31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5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21A13591-76A4-DD9A-B0EF-FF61077F8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interni, pavimento, soffitto, persona&#10;&#10;Descrizione generata automaticamente">
            <a:extLst>
              <a:ext uri="{FF2B5EF4-FFF2-40B4-BE49-F238E27FC236}">
                <a16:creationId xmlns:a16="http://schemas.microsoft.com/office/drawing/2014/main" id="{506466C3-FF87-F24D-9A87-11040E106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0" b="129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733DD994-7248-A3CE-05BA-1109AF369738}"/>
              </a:ext>
            </a:extLst>
          </p:cNvPr>
          <p:cNvSpPr txBox="1">
            <a:spLocks/>
          </p:cNvSpPr>
          <p:nvPr/>
        </p:nvSpPr>
        <p:spPr>
          <a:xfrm>
            <a:off x="831850" y="958740"/>
            <a:ext cx="10515600" cy="741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6000" dirty="0">
                <a:solidFill>
                  <a:schemeClr val="bg1"/>
                </a:solidFill>
                <a:latin typeface="Grotesque Light" panose="020B0304020202020204" pitchFamily="34" charset="0"/>
              </a:rPr>
              <a:t>HOW IT STARTED</a:t>
            </a:r>
          </a:p>
        </p:txBody>
      </p:sp>
      <p:sp>
        <p:nvSpPr>
          <p:cNvPr id="4" name="Segnaposto testo 4">
            <a:extLst>
              <a:ext uri="{FF2B5EF4-FFF2-40B4-BE49-F238E27FC236}">
                <a16:creationId xmlns:a16="http://schemas.microsoft.com/office/drawing/2014/main" id="{7C277C4A-576A-D28E-8AAE-D205C76B3BAF}"/>
              </a:ext>
            </a:extLst>
          </p:cNvPr>
          <p:cNvSpPr txBox="1">
            <a:spLocks/>
          </p:cNvSpPr>
          <p:nvPr/>
        </p:nvSpPr>
        <p:spPr>
          <a:xfrm>
            <a:off x="844550" y="1914567"/>
            <a:ext cx="105156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otesque Light" panose="020B0304020202020204" pitchFamily="34" charset="0"/>
              </a:rPr>
              <a:t>our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otesque Light" panose="020B0304020202020204" pitchFamily="34" charset="0"/>
              </a:rPr>
              <a:t> first activities</a:t>
            </a:r>
          </a:p>
        </p:txBody>
      </p:sp>
    </p:spTree>
    <p:extLst>
      <p:ext uri="{BB962C8B-B14F-4D97-AF65-F5344CB8AC3E}">
        <p14:creationId xmlns:p14="http://schemas.microsoft.com/office/powerpoint/2010/main" val="1546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interni, parete, persone&#10;&#10;Descrizione generata automaticamente">
            <a:extLst>
              <a:ext uri="{FF2B5EF4-FFF2-40B4-BE49-F238E27FC236}">
                <a16:creationId xmlns:a16="http://schemas.microsoft.com/office/drawing/2014/main" id="{F3D0E033-4F74-E242-A16B-EB19B69AF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3" b="75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sterni, casa, persone&#10;&#10;Descrizione generata automaticamente">
            <a:extLst>
              <a:ext uri="{FF2B5EF4-FFF2-40B4-BE49-F238E27FC236}">
                <a16:creationId xmlns:a16="http://schemas.microsoft.com/office/drawing/2014/main" id="{72533F2B-3BE2-724B-827E-8946C4EA5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7" b="99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interni, persona, pasto, folla&#10;&#10;Descrizione generata automaticamente">
            <a:extLst>
              <a:ext uri="{FF2B5EF4-FFF2-40B4-BE49-F238E27FC236}">
                <a16:creationId xmlns:a16="http://schemas.microsoft.com/office/drawing/2014/main" id="{60972A42-C24E-9D40-BDCF-B510E6A99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1" b="140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persona, interni, ristorante, folla&#10;&#10;Descrizione generata automaticamente">
            <a:extLst>
              <a:ext uri="{FF2B5EF4-FFF2-40B4-BE49-F238E27FC236}">
                <a16:creationId xmlns:a16="http://schemas.microsoft.com/office/drawing/2014/main" id="{7333E5B2-B5AF-8C4D-824D-269BB8DDE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75" b="13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fade/>
      </p:transition>
    </mc:Choice>
    <mc:Fallback xmlns="">
      <p:transition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7706</TotalTime>
  <Words>100</Words>
  <Application>Microsoft Office PowerPoint</Application>
  <PresentationFormat>Widescreen</PresentationFormat>
  <Paragraphs>19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Grotesque Light</vt:lpstr>
      <vt:lpstr>Tema di Office</vt:lpstr>
      <vt:lpstr>The role of Venice Calls  before, during, and after  2019 Acqua Alta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ACQUA ALTA 2019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Cognolato Sebastiano</dc:creator>
  <cp:lastModifiedBy>Francesca Guarnotta</cp:lastModifiedBy>
  <cp:revision>10</cp:revision>
  <dcterms:created xsi:type="dcterms:W3CDTF">2021-09-17T10:36:53Z</dcterms:created>
  <dcterms:modified xsi:type="dcterms:W3CDTF">2023-04-25T20:27:49Z</dcterms:modified>
</cp:coreProperties>
</file>